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3"/>
  </p:notesMasterIdLst>
  <p:sldIdLst>
    <p:sldId id="267" r:id="rId2"/>
    <p:sldId id="268" r:id="rId3"/>
    <p:sldId id="257" r:id="rId4"/>
    <p:sldId id="259" r:id="rId5"/>
    <p:sldId id="261" r:id="rId6"/>
    <p:sldId id="260"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84" autoAdjust="0"/>
    <p:restoredTop sz="83164" autoAdjust="0"/>
  </p:normalViewPr>
  <p:slideViewPr>
    <p:cSldViewPr snapToGrid="0">
      <p:cViewPr varScale="1">
        <p:scale>
          <a:sx n="57" d="100"/>
          <a:sy n="57" d="100"/>
        </p:scale>
        <p:origin x="97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61A34E-2048-4057-AB0F-A3010E29983B}" type="datetimeFigureOut">
              <a:rPr lang="en-US" smtClean="0"/>
              <a:t>09-Mar-19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054DB0-9703-441F-B843-C9F2980D7FA4}" type="slidenum">
              <a:rPr lang="en-US" smtClean="0"/>
              <a:t>‹#›</a:t>
            </a:fld>
            <a:endParaRPr lang="en-US"/>
          </a:p>
        </p:txBody>
      </p:sp>
    </p:spTree>
    <p:extLst>
      <p:ext uri="{BB962C8B-B14F-4D97-AF65-F5344CB8AC3E}">
        <p14:creationId xmlns:p14="http://schemas.microsoft.com/office/powerpoint/2010/main" val="2916933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Businesses</a:t>
            </a:r>
            <a:r>
              <a:rPr lang="en-US" baseline="0" dirty="0"/>
              <a:t> in Cleveland have experienced difficult times in the recent years. Specifically, this area has observed many shopping complexes close their operations. A good example is Video </a:t>
            </a:r>
            <a:r>
              <a:rPr lang="en-US" baseline="0" dirty="0" err="1"/>
              <a:t>Ezy</a:t>
            </a:r>
            <a:r>
              <a:rPr lang="en-US" baseline="0" dirty="0"/>
              <a:t>, which experienced rising overhead expenses and some operations issues that led to its difficulties in the market. However, the use of operations consulting tool kits is important to handle the aforementioned problem. </a:t>
            </a:r>
            <a:endParaRPr lang="en-US" dirty="0"/>
          </a:p>
        </p:txBody>
      </p:sp>
      <p:sp>
        <p:nvSpPr>
          <p:cNvPr id="4" name="Slide Number Placeholder 3"/>
          <p:cNvSpPr>
            <a:spLocks noGrp="1"/>
          </p:cNvSpPr>
          <p:nvPr>
            <p:ph type="sldNum" sz="quarter" idx="10"/>
          </p:nvPr>
        </p:nvSpPr>
        <p:spPr/>
        <p:txBody>
          <a:bodyPr/>
          <a:lstStyle/>
          <a:p>
            <a:fld id="{D3054DB0-9703-441F-B843-C9F2980D7FA4}" type="slidenum">
              <a:rPr lang="en-US" smtClean="0"/>
              <a:t>2</a:t>
            </a:fld>
            <a:endParaRPr lang="en-US"/>
          </a:p>
        </p:txBody>
      </p:sp>
    </p:spTree>
    <p:extLst>
      <p:ext uri="{BB962C8B-B14F-4D97-AF65-F5344CB8AC3E}">
        <p14:creationId xmlns:p14="http://schemas.microsoft.com/office/powerpoint/2010/main" val="506479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note that operations consulting tool kit play</a:t>
            </a:r>
            <a:r>
              <a:rPr lang="en-US" baseline="0" dirty="0"/>
              <a:t>s  a critical role in solving the problem Video </a:t>
            </a:r>
            <a:r>
              <a:rPr lang="en-US" baseline="0" dirty="0" err="1"/>
              <a:t>Ezy</a:t>
            </a:r>
            <a:r>
              <a:rPr lang="en-US" baseline="0" dirty="0"/>
              <a:t> is facing. Notably, the tools above can help the firm at hand maximize its effectiveness from organization’s productivity capability. On the same note, the tools are used to determine the main issue behind the challenges facing the organization and try to come up with various solutions for the challenge. In this case, Video </a:t>
            </a:r>
            <a:r>
              <a:rPr lang="en-US" baseline="0" dirty="0" err="1"/>
              <a:t>Ezy</a:t>
            </a:r>
            <a:r>
              <a:rPr lang="en-US" baseline="0" dirty="0"/>
              <a:t> should embrace operations consulting tool kit to determine the difficulties facing the company as well as come up with adequate solutions for the issue. </a:t>
            </a:r>
            <a:endParaRPr lang="en-US" dirty="0"/>
          </a:p>
        </p:txBody>
      </p:sp>
      <p:sp>
        <p:nvSpPr>
          <p:cNvPr id="4" name="Slide Number Placeholder 3"/>
          <p:cNvSpPr>
            <a:spLocks noGrp="1"/>
          </p:cNvSpPr>
          <p:nvPr>
            <p:ph type="sldNum" sz="quarter" idx="10"/>
          </p:nvPr>
        </p:nvSpPr>
        <p:spPr/>
        <p:txBody>
          <a:bodyPr/>
          <a:lstStyle/>
          <a:p>
            <a:fld id="{D3054DB0-9703-441F-B843-C9F2980D7FA4}" type="slidenum">
              <a:rPr lang="en-US" smtClean="0"/>
              <a:t>3</a:t>
            </a:fld>
            <a:endParaRPr lang="en-US"/>
          </a:p>
        </p:txBody>
      </p:sp>
    </p:spTree>
    <p:extLst>
      <p:ext uri="{BB962C8B-B14F-4D97-AF65-F5344CB8AC3E}">
        <p14:creationId xmlns:p14="http://schemas.microsoft.com/office/powerpoint/2010/main" val="3410743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this point, Video </a:t>
            </a:r>
            <a:r>
              <a:rPr lang="en-US" dirty="0" err="1"/>
              <a:t>Ezy</a:t>
            </a:r>
            <a:r>
              <a:rPr lang="en-US" dirty="0"/>
              <a:t> should</a:t>
            </a:r>
            <a:r>
              <a:rPr lang="en-US" baseline="0" dirty="0"/>
              <a:t> gather enough information to determine the problem facing it. Notably, the firm can utilize plant tours or audits, work sampling, flow charts, and organizational charts to collect adequate data pertaining to the organization. In this case, the company will gather information from different parts of the town to understand why customers are withdrawing from the business. On the same note, this can help Video </a:t>
            </a:r>
            <a:r>
              <a:rPr lang="en-US" baseline="0" dirty="0" err="1"/>
              <a:t>Ezy</a:t>
            </a:r>
            <a:r>
              <a:rPr lang="en-US" baseline="0" dirty="0"/>
              <a:t> to comprehend the main problem that makes many businesses close in Cleveland. </a:t>
            </a:r>
            <a:endParaRPr lang="en-US" dirty="0"/>
          </a:p>
        </p:txBody>
      </p:sp>
      <p:sp>
        <p:nvSpPr>
          <p:cNvPr id="4" name="Slide Number Placeholder 3"/>
          <p:cNvSpPr>
            <a:spLocks noGrp="1"/>
          </p:cNvSpPr>
          <p:nvPr>
            <p:ph type="sldNum" sz="quarter" idx="10"/>
          </p:nvPr>
        </p:nvSpPr>
        <p:spPr/>
        <p:txBody>
          <a:bodyPr/>
          <a:lstStyle/>
          <a:p>
            <a:fld id="{D3054DB0-9703-441F-B843-C9F2980D7FA4}" type="slidenum">
              <a:rPr lang="en-US" smtClean="0"/>
              <a:t>4</a:t>
            </a:fld>
            <a:endParaRPr lang="en-US"/>
          </a:p>
        </p:txBody>
      </p:sp>
    </p:spTree>
    <p:extLst>
      <p:ext uri="{BB962C8B-B14F-4D97-AF65-F5344CB8AC3E}">
        <p14:creationId xmlns:p14="http://schemas.microsoft.com/office/powerpoint/2010/main" val="3265502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problem</a:t>
            </a:r>
            <a:r>
              <a:rPr lang="en-US" baseline="0" dirty="0"/>
              <a:t> definition and continuous improvement level, Video </a:t>
            </a:r>
            <a:r>
              <a:rPr lang="en-US" baseline="0" dirty="0" err="1"/>
              <a:t>Ezy</a:t>
            </a:r>
            <a:r>
              <a:rPr lang="en-US" baseline="0" dirty="0"/>
              <a:t> should come up with issue trees, which in turn helps it to determine the source of the challenge facing the business. On the same note, the firm should conduct comprehensive market and customer analysis surveys to find out the challenge behind its fall. Furthermore, Video </a:t>
            </a:r>
            <a:r>
              <a:rPr lang="en-US" baseline="0" dirty="0" err="1"/>
              <a:t>Ezy</a:t>
            </a:r>
            <a:r>
              <a:rPr lang="en-US" baseline="0" dirty="0"/>
              <a:t> should participate in various aspects, such as risk analysis, gap evaluation, balance score card, capability maturity model, as well as employee surveys to understand the source of the issues causing the fall of the business. </a:t>
            </a:r>
            <a:endParaRPr lang="en-US" dirty="0"/>
          </a:p>
        </p:txBody>
      </p:sp>
      <p:sp>
        <p:nvSpPr>
          <p:cNvPr id="4" name="Slide Number Placeholder 3"/>
          <p:cNvSpPr>
            <a:spLocks noGrp="1"/>
          </p:cNvSpPr>
          <p:nvPr>
            <p:ph type="sldNum" sz="quarter" idx="10"/>
          </p:nvPr>
        </p:nvSpPr>
        <p:spPr/>
        <p:txBody>
          <a:bodyPr/>
          <a:lstStyle/>
          <a:p>
            <a:fld id="{D3054DB0-9703-441F-B843-C9F2980D7FA4}" type="slidenum">
              <a:rPr lang="en-US" smtClean="0"/>
              <a:t>5</a:t>
            </a:fld>
            <a:endParaRPr lang="en-US"/>
          </a:p>
        </p:txBody>
      </p:sp>
    </p:spTree>
    <p:extLst>
      <p:ext uri="{BB962C8B-B14F-4D97-AF65-F5344CB8AC3E}">
        <p14:creationId xmlns:p14="http://schemas.microsoft.com/office/powerpoint/2010/main" val="29298980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an important tool of operation consultation, which helps Video </a:t>
            </a:r>
            <a:r>
              <a:rPr lang="en-US" baseline="0" dirty="0" err="1"/>
              <a:t>Ezy</a:t>
            </a:r>
            <a:r>
              <a:rPr lang="en-US" baseline="0" dirty="0"/>
              <a:t> evaluate the collected data to identify the problem the firm is facing. In this case, tools such as computer simulation, statistical tools, problem analysis, as well as bottleneck analysis to examine and evaluate the gathered information to determine the source of the problem. </a:t>
            </a:r>
            <a:endParaRPr lang="en-US" dirty="0"/>
          </a:p>
        </p:txBody>
      </p:sp>
      <p:sp>
        <p:nvSpPr>
          <p:cNvPr id="4" name="Slide Number Placeholder 3"/>
          <p:cNvSpPr>
            <a:spLocks noGrp="1"/>
          </p:cNvSpPr>
          <p:nvPr>
            <p:ph type="sldNum" sz="quarter" idx="10"/>
          </p:nvPr>
        </p:nvSpPr>
        <p:spPr/>
        <p:txBody>
          <a:bodyPr/>
          <a:lstStyle/>
          <a:p>
            <a:fld id="{D3054DB0-9703-441F-B843-C9F2980D7FA4}" type="slidenum">
              <a:rPr lang="en-US" smtClean="0"/>
              <a:t>6</a:t>
            </a:fld>
            <a:endParaRPr lang="en-US"/>
          </a:p>
        </p:txBody>
      </p:sp>
    </p:spTree>
    <p:extLst>
      <p:ext uri="{BB962C8B-B14F-4D97-AF65-F5344CB8AC3E}">
        <p14:creationId xmlns:p14="http://schemas.microsoft.com/office/powerpoint/2010/main" val="1455174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comprehend that cost influence as well as payout evaluation</a:t>
            </a:r>
            <a:r>
              <a:rPr lang="en-US" baseline="0" dirty="0"/>
              <a:t> is a key tool in operations consulting because it helps a firm to determine the expenses involved in solving the identified problem. In fact, cost influence as well as payout evaluation will assist Video </a:t>
            </a:r>
            <a:r>
              <a:rPr lang="en-US" baseline="0" dirty="0" err="1"/>
              <a:t>Ezy</a:t>
            </a:r>
            <a:r>
              <a:rPr lang="en-US" baseline="0" dirty="0"/>
              <a:t> to weight the cost required to handle the problem at hand and the benefits it anticipates to earn. </a:t>
            </a:r>
            <a:endParaRPr lang="en-US" dirty="0"/>
          </a:p>
        </p:txBody>
      </p:sp>
      <p:sp>
        <p:nvSpPr>
          <p:cNvPr id="4" name="Slide Number Placeholder 3"/>
          <p:cNvSpPr>
            <a:spLocks noGrp="1"/>
          </p:cNvSpPr>
          <p:nvPr>
            <p:ph type="sldNum" sz="quarter" idx="10"/>
          </p:nvPr>
        </p:nvSpPr>
        <p:spPr/>
        <p:txBody>
          <a:bodyPr/>
          <a:lstStyle/>
          <a:p>
            <a:fld id="{D3054DB0-9703-441F-B843-C9F2980D7FA4}" type="slidenum">
              <a:rPr lang="en-US" smtClean="0"/>
              <a:t>7</a:t>
            </a:fld>
            <a:endParaRPr lang="en-US"/>
          </a:p>
        </p:txBody>
      </p:sp>
    </p:spTree>
    <p:extLst>
      <p:ext uri="{BB962C8B-B14F-4D97-AF65-F5344CB8AC3E}">
        <p14:creationId xmlns:p14="http://schemas.microsoft.com/office/powerpoint/2010/main" val="2827715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Implementation is the last tool in operations consulting that involves enforcing the determined solutions to the problem at hand.</a:t>
            </a:r>
            <a:r>
              <a:rPr lang="en-US" baseline="0" dirty="0"/>
              <a:t> In this case, the company should utilize responsibility charts as well as project management tools to come up with an adequate and effective approach to implement the determined solution. In simple terms, this is the most important tool in the aforementioned process. Therefore, effective implementation of the identified solutions will help Video </a:t>
            </a:r>
            <a:r>
              <a:rPr lang="en-US" baseline="0" dirty="0" err="1"/>
              <a:t>Ezy</a:t>
            </a:r>
            <a:r>
              <a:rPr lang="en-US" baseline="0" dirty="0"/>
              <a:t> overcome its difficulties in the market. </a:t>
            </a:r>
            <a:r>
              <a:rPr lang="en-US" dirty="0"/>
              <a:t> </a:t>
            </a:r>
          </a:p>
        </p:txBody>
      </p:sp>
      <p:sp>
        <p:nvSpPr>
          <p:cNvPr id="4" name="Slide Number Placeholder 3"/>
          <p:cNvSpPr>
            <a:spLocks noGrp="1"/>
          </p:cNvSpPr>
          <p:nvPr>
            <p:ph type="sldNum" sz="quarter" idx="10"/>
          </p:nvPr>
        </p:nvSpPr>
        <p:spPr/>
        <p:txBody>
          <a:bodyPr/>
          <a:lstStyle/>
          <a:p>
            <a:fld id="{D3054DB0-9703-441F-B843-C9F2980D7FA4}" type="slidenum">
              <a:rPr lang="en-US" smtClean="0"/>
              <a:t>8</a:t>
            </a:fld>
            <a:endParaRPr lang="en-US"/>
          </a:p>
        </p:txBody>
      </p:sp>
    </p:spTree>
    <p:extLst>
      <p:ext uri="{BB962C8B-B14F-4D97-AF65-F5344CB8AC3E}">
        <p14:creationId xmlns:p14="http://schemas.microsoft.com/office/powerpoint/2010/main" val="7335117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comprehend that Video</a:t>
            </a:r>
            <a:r>
              <a:rPr lang="en-US" baseline="0" dirty="0"/>
              <a:t> </a:t>
            </a:r>
            <a:r>
              <a:rPr lang="en-US" baseline="0" dirty="0" err="1"/>
              <a:t>Ezy</a:t>
            </a:r>
            <a:r>
              <a:rPr lang="en-US" baseline="0" dirty="0"/>
              <a:t> needs substantial resources and data to come up with effective solutions for the challenges facing it. In this case, the resources and adequate data are considered fundamental aspects of the problem solving process. In addition, the resources as well as information ensures that the right solutions are formulated to ensure that the problems are solved efficiently. </a:t>
            </a:r>
            <a:endParaRPr lang="en-US" dirty="0"/>
          </a:p>
        </p:txBody>
      </p:sp>
      <p:sp>
        <p:nvSpPr>
          <p:cNvPr id="4" name="Slide Number Placeholder 3"/>
          <p:cNvSpPr>
            <a:spLocks noGrp="1"/>
          </p:cNvSpPr>
          <p:nvPr>
            <p:ph type="sldNum" sz="quarter" idx="10"/>
          </p:nvPr>
        </p:nvSpPr>
        <p:spPr/>
        <p:txBody>
          <a:bodyPr/>
          <a:lstStyle/>
          <a:p>
            <a:fld id="{D3054DB0-9703-441F-B843-C9F2980D7FA4}" type="slidenum">
              <a:rPr lang="en-US" smtClean="0"/>
              <a:t>9</a:t>
            </a:fld>
            <a:endParaRPr lang="en-US"/>
          </a:p>
        </p:txBody>
      </p:sp>
    </p:spTree>
    <p:extLst>
      <p:ext uri="{BB962C8B-B14F-4D97-AF65-F5344CB8AC3E}">
        <p14:creationId xmlns:p14="http://schemas.microsoft.com/office/powerpoint/2010/main" val="12733865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noteworthy that both human as well as financial resources</a:t>
            </a:r>
            <a:r>
              <a:rPr lang="en-US" baseline="0" dirty="0"/>
              <a:t> are vital for the solving of the identified problem as far as Video </a:t>
            </a:r>
            <a:r>
              <a:rPr lang="en-US" baseline="0" dirty="0" err="1"/>
              <a:t>Ezy</a:t>
            </a:r>
            <a:r>
              <a:rPr lang="en-US" baseline="0" dirty="0"/>
              <a:t> is concerned. In this case, human resources are significant in conducting research and development as well as surveys and interviews to determine the right solutions for the challenge at hand. </a:t>
            </a:r>
            <a:endParaRPr lang="en-US" dirty="0"/>
          </a:p>
        </p:txBody>
      </p:sp>
      <p:sp>
        <p:nvSpPr>
          <p:cNvPr id="4" name="Slide Number Placeholder 3"/>
          <p:cNvSpPr>
            <a:spLocks noGrp="1"/>
          </p:cNvSpPr>
          <p:nvPr>
            <p:ph type="sldNum" sz="quarter" idx="10"/>
          </p:nvPr>
        </p:nvSpPr>
        <p:spPr/>
        <p:txBody>
          <a:bodyPr/>
          <a:lstStyle/>
          <a:p>
            <a:fld id="{D3054DB0-9703-441F-B843-C9F2980D7FA4}" type="slidenum">
              <a:rPr lang="en-US" smtClean="0"/>
              <a:t>10</a:t>
            </a:fld>
            <a:endParaRPr lang="en-US"/>
          </a:p>
        </p:txBody>
      </p:sp>
    </p:spTree>
    <p:extLst>
      <p:ext uri="{BB962C8B-B14F-4D97-AF65-F5344CB8AC3E}">
        <p14:creationId xmlns:p14="http://schemas.microsoft.com/office/powerpoint/2010/main" val="17519720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comprehend</a:t>
            </a:r>
            <a:r>
              <a:rPr lang="en-US" baseline="0" dirty="0"/>
              <a:t> that operations consultant provides financial benefits to am organization. To begin with, operations consulting contributes to increased efficiency. On the same note, operations consulting contributes expert help to the organization at hand. For instance, Video </a:t>
            </a:r>
            <a:r>
              <a:rPr lang="en-US" baseline="0" dirty="0" err="1"/>
              <a:t>Ezy</a:t>
            </a:r>
            <a:r>
              <a:rPr lang="en-US" baseline="0" dirty="0"/>
              <a:t> receives professional help from operations consulting and achieves effective solutions for the available solutions. Lastly, operations consulting leads to flexibility as well as cost saving. </a:t>
            </a:r>
            <a:endParaRPr lang="en-US" dirty="0"/>
          </a:p>
        </p:txBody>
      </p:sp>
      <p:sp>
        <p:nvSpPr>
          <p:cNvPr id="4" name="Slide Number Placeholder 3"/>
          <p:cNvSpPr>
            <a:spLocks noGrp="1"/>
          </p:cNvSpPr>
          <p:nvPr>
            <p:ph type="sldNum" sz="quarter" idx="10"/>
          </p:nvPr>
        </p:nvSpPr>
        <p:spPr/>
        <p:txBody>
          <a:bodyPr/>
          <a:lstStyle/>
          <a:p>
            <a:fld id="{D3054DB0-9703-441F-B843-C9F2980D7FA4}" type="slidenum">
              <a:rPr lang="en-US" smtClean="0"/>
              <a:t>11</a:t>
            </a:fld>
            <a:endParaRPr lang="en-US"/>
          </a:p>
        </p:txBody>
      </p:sp>
    </p:spTree>
    <p:extLst>
      <p:ext uri="{BB962C8B-B14F-4D97-AF65-F5344CB8AC3E}">
        <p14:creationId xmlns:p14="http://schemas.microsoft.com/office/powerpoint/2010/main" val="11242289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rgbClr val="262626"/>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1FF3CB63-33A1-4A72-AD58-F6FE4531A75E}" type="datetimeFigureOut">
              <a:rPr lang="en-US" smtClean="0"/>
              <a:t>09-Mar-19</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52BE2E16-B13D-479F-A228-433C54B8449F}" type="slidenum">
              <a:rPr lang="en-US" smtClean="0"/>
              <a:t>‹#›</a:t>
            </a:fld>
            <a:endParaRPr lang="en-US"/>
          </a:p>
        </p:txBody>
      </p:sp>
    </p:spTree>
    <p:extLst>
      <p:ext uri="{BB962C8B-B14F-4D97-AF65-F5344CB8AC3E}">
        <p14:creationId xmlns:p14="http://schemas.microsoft.com/office/powerpoint/2010/main" val="3338690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F3CB63-33A1-4A72-AD58-F6FE4531A75E}" type="datetimeFigureOut">
              <a:rPr lang="en-US" smtClean="0"/>
              <a:t>09-Mar-19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BE2E16-B13D-479F-A228-433C54B8449F}" type="slidenum">
              <a:rPr lang="en-US" smtClean="0"/>
              <a:t>‹#›</a:t>
            </a:fld>
            <a:endParaRPr lang="en-US"/>
          </a:p>
        </p:txBody>
      </p:sp>
    </p:spTree>
    <p:extLst>
      <p:ext uri="{BB962C8B-B14F-4D97-AF65-F5344CB8AC3E}">
        <p14:creationId xmlns:p14="http://schemas.microsoft.com/office/powerpoint/2010/main" val="956210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F3CB63-33A1-4A72-AD58-F6FE4531A75E}" type="datetimeFigureOut">
              <a:rPr lang="en-US" smtClean="0"/>
              <a:t>09-Mar-19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BE2E16-B13D-479F-A228-433C54B8449F}" type="slidenum">
              <a:rPr lang="en-US" smtClean="0"/>
              <a:t>‹#›</a:t>
            </a:fld>
            <a:endParaRPr lang="en-US"/>
          </a:p>
        </p:txBody>
      </p:sp>
    </p:spTree>
    <p:extLst>
      <p:ext uri="{BB962C8B-B14F-4D97-AF65-F5344CB8AC3E}">
        <p14:creationId xmlns:p14="http://schemas.microsoft.com/office/powerpoint/2010/main" val="3926928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FF3CB63-33A1-4A72-AD58-F6FE4531A75E}" type="datetimeFigureOut">
              <a:rPr lang="en-US" smtClean="0"/>
              <a:t>09-Mar-19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BE2E16-B13D-479F-A228-433C54B8449F}" type="slidenum">
              <a:rPr lang="en-US" smtClean="0"/>
              <a:t>‹#›</a:t>
            </a:fld>
            <a:endParaRPr lang="en-US"/>
          </a:p>
        </p:txBody>
      </p:sp>
    </p:spTree>
    <p:extLst>
      <p:ext uri="{BB962C8B-B14F-4D97-AF65-F5344CB8AC3E}">
        <p14:creationId xmlns:p14="http://schemas.microsoft.com/office/powerpoint/2010/main" val="3705335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FF3CB63-33A1-4A72-AD58-F6FE4531A75E}" type="datetimeFigureOut">
              <a:rPr lang="en-US" smtClean="0"/>
              <a:t>09-Mar-19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BE2E16-B13D-479F-A228-433C54B8449F}" type="slidenum">
              <a:rPr lang="en-US" smtClean="0"/>
              <a:t>‹#›</a:t>
            </a:fld>
            <a:endParaRPr lang="en-US"/>
          </a:p>
        </p:txBody>
      </p:sp>
    </p:spTree>
    <p:extLst>
      <p:ext uri="{BB962C8B-B14F-4D97-AF65-F5344CB8AC3E}">
        <p14:creationId xmlns:p14="http://schemas.microsoft.com/office/powerpoint/2010/main" val="2007398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F3CB63-33A1-4A72-AD58-F6FE4531A75E}" type="datetimeFigureOut">
              <a:rPr lang="en-US" smtClean="0"/>
              <a:t>09-Mar-19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BE2E16-B13D-479F-A228-433C54B8449F}" type="slidenum">
              <a:rPr lang="en-US" smtClean="0"/>
              <a:t>‹#›</a:t>
            </a:fld>
            <a:endParaRPr lang="en-US"/>
          </a:p>
        </p:txBody>
      </p:sp>
    </p:spTree>
    <p:extLst>
      <p:ext uri="{BB962C8B-B14F-4D97-AF65-F5344CB8AC3E}">
        <p14:creationId xmlns:p14="http://schemas.microsoft.com/office/powerpoint/2010/main" val="803588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F3CB63-33A1-4A72-AD58-F6FE4531A75E}" type="datetimeFigureOut">
              <a:rPr lang="en-US" smtClean="0"/>
              <a:t>09-Mar-19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BE2E16-B13D-479F-A228-433C54B8449F}" type="slidenum">
              <a:rPr lang="en-US" smtClean="0"/>
              <a:t>‹#›</a:t>
            </a:fld>
            <a:endParaRPr lang="en-US"/>
          </a:p>
        </p:txBody>
      </p:sp>
    </p:spTree>
    <p:extLst>
      <p:ext uri="{BB962C8B-B14F-4D97-AF65-F5344CB8AC3E}">
        <p14:creationId xmlns:p14="http://schemas.microsoft.com/office/powerpoint/2010/main" val="929050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1FF3CB63-33A1-4A72-AD58-F6FE4531A75E}" type="datetimeFigureOut">
              <a:rPr lang="en-US" smtClean="0"/>
              <a:t>09-Mar-19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52BE2E16-B13D-479F-A228-433C54B8449F}" type="slidenum">
              <a:rPr lang="en-US" smtClean="0"/>
              <a:t>‹#›</a:t>
            </a:fld>
            <a:endParaRPr lang="en-US"/>
          </a:p>
        </p:txBody>
      </p:sp>
    </p:spTree>
    <p:extLst>
      <p:ext uri="{BB962C8B-B14F-4D97-AF65-F5344CB8AC3E}">
        <p14:creationId xmlns:p14="http://schemas.microsoft.com/office/powerpoint/2010/main" val="1388681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20000"/>
              <a:lumOff val="8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1FF3CB63-33A1-4A72-AD58-F6FE4531A75E}" type="datetimeFigureOut">
              <a:rPr lang="en-US" smtClean="0"/>
              <a:t>09-Mar-19</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52BE2E16-B13D-479F-A228-433C54B8449F}" type="slidenum">
              <a:rPr lang="en-US" smtClean="0"/>
              <a:t>‹#›</a:t>
            </a:fld>
            <a:endParaRPr lang="en-US"/>
          </a:p>
        </p:txBody>
      </p:sp>
    </p:spTree>
    <p:extLst>
      <p:ext uri="{BB962C8B-B14F-4D97-AF65-F5344CB8AC3E}">
        <p14:creationId xmlns:p14="http://schemas.microsoft.com/office/powerpoint/2010/main" val="3641121742"/>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F3CB63-33A1-4A72-AD58-F6FE4531A75E}" type="datetimeFigureOut">
              <a:rPr lang="en-US" smtClean="0"/>
              <a:t>09-Mar-19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BE2E16-B13D-479F-A228-433C54B8449F}" type="slidenum">
              <a:rPr lang="en-US" smtClean="0"/>
              <a:t>‹#›</a:t>
            </a:fld>
            <a:endParaRPr lang="en-US"/>
          </a:p>
        </p:txBody>
      </p:sp>
    </p:spTree>
    <p:extLst>
      <p:ext uri="{BB962C8B-B14F-4D97-AF65-F5344CB8AC3E}">
        <p14:creationId xmlns:p14="http://schemas.microsoft.com/office/powerpoint/2010/main" val="2602857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F3CB63-33A1-4A72-AD58-F6FE4531A75E}" type="datetimeFigureOut">
              <a:rPr lang="en-US" smtClean="0"/>
              <a:t>09-Mar-19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BE2E16-B13D-479F-A228-433C54B8449F}" type="slidenum">
              <a:rPr lang="en-US" smtClean="0"/>
              <a:t>‹#›</a:t>
            </a:fld>
            <a:endParaRPr lang="en-US"/>
          </a:p>
        </p:txBody>
      </p:sp>
    </p:spTree>
    <p:extLst>
      <p:ext uri="{BB962C8B-B14F-4D97-AF65-F5344CB8AC3E}">
        <p14:creationId xmlns:p14="http://schemas.microsoft.com/office/powerpoint/2010/main" val="773491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1FF3CB63-33A1-4A72-AD58-F6FE4531A75E}" type="datetimeFigureOut">
              <a:rPr lang="en-US" smtClean="0"/>
              <a:t>09-Mar-19</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52BE2E16-B13D-479F-A228-433C54B8449F}" type="slidenum">
              <a:rPr lang="en-US" smtClean="0"/>
              <a:t>‹#›</a:t>
            </a:fld>
            <a:endParaRPr lang="en-US"/>
          </a:p>
        </p:txBody>
      </p:sp>
    </p:spTree>
    <p:extLst>
      <p:ext uri="{BB962C8B-B14F-4D97-AF65-F5344CB8AC3E}">
        <p14:creationId xmlns:p14="http://schemas.microsoft.com/office/powerpoint/2010/main" val="208743539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3504" y="338667"/>
            <a:ext cx="10782300" cy="3784600"/>
          </a:xfrm>
        </p:spPr>
        <p:txBody>
          <a:bodyPr>
            <a:normAutofit/>
          </a:bodyPr>
          <a:lstStyle/>
          <a:p>
            <a:pPr algn="ctr"/>
            <a:r>
              <a:rPr lang="en-US" b="1" dirty="0">
                <a:latin typeface="Times New Roman" panose="02020603050405020304" pitchFamily="18" charset="0"/>
                <a:cs typeface="Times New Roman" panose="02020603050405020304" pitchFamily="18" charset="0"/>
              </a:rPr>
              <a:t>Operations Consulting Engagement Proposal for Video </a:t>
            </a:r>
            <a:r>
              <a:rPr lang="en-US" b="1" dirty="0" err="1">
                <a:latin typeface="Times New Roman" panose="02020603050405020304" pitchFamily="18" charset="0"/>
                <a:cs typeface="Times New Roman" panose="02020603050405020304" pitchFamily="18" charset="0"/>
              </a:rPr>
              <a:t>Ezy</a:t>
            </a:r>
            <a:endParaRPr lang="en-US"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Autofit/>
          </a:bodyPr>
          <a:lstStyle/>
          <a:p>
            <a:pPr algn="ctr"/>
            <a:r>
              <a:rPr lang="en-US" sz="6000" dirty="0">
                <a:latin typeface="Times New Roman" panose="02020603050405020304" pitchFamily="18" charset="0"/>
                <a:cs typeface="Times New Roman" panose="02020603050405020304" pitchFamily="18" charset="0"/>
              </a:rPr>
              <a:t>Student’s Name </a:t>
            </a:r>
          </a:p>
          <a:p>
            <a:pPr algn="ctr"/>
            <a:r>
              <a:rPr lang="en-US" sz="6000" dirty="0">
                <a:latin typeface="Times New Roman" panose="02020603050405020304" pitchFamily="18" charset="0"/>
                <a:cs typeface="Times New Roman" panose="02020603050405020304" pitchFamily="18" charset="0"/>
              </a:rPr>
              <a:t>Institutional Affiliations</a:t>
            </a:r>
          </a:p>
        </p:txBody>
      </p:sp>
    </p:spTree>
    <p:extLst>
      <p:ext uri="{BB962C8B-B14F-4D97-AF65-F5344CB8AC3E}">
        <p14:creationId xmlns:p14="http://schemas.microsoft.com/office/powerpoint/2010/main" val="3957328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04850" y="188169"/>
            <a:ext cx="10782300" cy="1261533"/>
          </a:xfrm>
        </p:spPr>
        <p:txBody>
          <a:bodyPr/>
          <a:lstStyle/>
          <a:p>
            <a:pPr algn="ctr"/>
            <a:r>
              <a:rPr lang="en-US" sz="6600" b="1" dirty="0">
                <a:latin typeface="Times New Roman" panose="02020603050405020304" pitchFamily="18" charset="0"/>
                <a:cs typeface="Times New Roman" panose="02020603050405020304" pitchFamily="18" charset="0"/>
              </a:rPr>
              <a:t>Introduction</a:t>
            </a:r>
          </a:p>
        </p:txBody>
      </p:sp>
      <p:sp>
        <p:nvSpPr>
          <p:cNvPr id="3" name="Subtitle 2"/>
          <p:cNvSpPr>
            <a:spLocks noGrp="1"/>
          </p:cNvSpPr>
          <p:nvPr>
            <p:ph type="subTitle" idx="1"/>
          </p:nvPr>
        </p:nvSpPr>
        <p:spPr>
          <a:xfrm>
            <a:off x="667512" y="1635969"/>
            <a:ext cx="9932755" cy="4216828"/>
          </a:xfrm>
        </p:spPr>
        <p:txBody>
          <a:bodyPr>
            <a:normAutofit/>
          </a:bodyPr>
          <a:lstStyle/>
          <a:p>
            <a:pPr marL="342900" indent="-342900" algn="l">
              <a:buFont typeface="Arial" panose="020B0604020202020204" pitchFamily="34" charset="0"/>
              <a:buChar char="•"/>
            </a:pPr>
            <a:r>
              <a:rPr lang="en-US" dirty="0"/>
              <a:t>Many businesses struggle in the current market</a:t>
            </a:r>
          </a:p>
          <a:p>
            <a:pPr marL="342900" indent="-342900" algn="l">
              <a:buFont typeface="Arial" panose="020B0604020202020204" pitchFamily="34" charset="0"/>
              <a:buChar char="•"/>
            </a:pPr>
            <a:r>
              <a:rPr lang="en-US" dirty="0"/>
              <a:t>Businesses in Cleveland have experienced substantial difficulties in the recent times</a:t>
            </a:r>
          </a:p>
          <a:p>
            <a:pPr marL="342900" indent="-342900" algn="l">
              <a:buFont typeface="Arial" panose="020B0604020202020204" pitchFamily="34" charset="0"/>
              <a:buChar char="•"/>
            </a:pPr>
            <a:r>
              <a:rPr lang="en-US" dirty="0"/>
              <a:t>Video </a:t>
            </a:r>
            <a:r>
              <a:rPr lang="en-US" dirty="0" err="1"/>
              <a:t>Ezy</a:t>
            </a:r>
            <a:r>
              <a:rPr lang="en-US" dirty="0"/>
              <a:t> from Australia, Cleveland is facing considerable problems in the market</a:t>
            </a:r>
          </a:p>
          <a:p>
            <a:pPr marL="342900" indent="-342900" algn="l">
              <a:buFont typeface="Arial" panose="020B0604020202020204" pitchFamily="34" charset="0"/>
              <a:buChar char="•"/>
            </a:pPr>
            <a:r>
              <a:rPr lang="en-US" dirty="0"/>
              <a:t>Use of operations consulting tool kit can be used to solve the aforementioned problem</a:t>
            </a:r>
          </a:p>
          <a:p>
            <a:pPr marL="342900" indent="-342900" algn="l">
              <a:buFont typeface="Arial" panose="020B0604020202020204" pitchFamily="34" charset="0"/>
              <a:buChar char="•"/>
            </a:pPr>
            <a:endParaRPr lang="en-US" dirty="0"/>
          </a:p>
        </p:txBody>
      </p:sp>
    </p:spTree>
    <p:extLst>
      <p:ext uri="{BB962C8B-B14F-4D97-AF65-F5344CB8AC3E}">
        <p14:creationId xmlns:p14="http://schemas.microsoft.com/office/powerpoint/2010/main" val="11536138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3504" y="491067"/>
            <a:ext cx="11131296" cy="1016000"/>
          </a:xfrm>
        </p:spPr>
        <p:txBody>
          <a:bodyPr/>
          <a:lstStyle/>
          <a:p>
            <a:r>
              <a:rPr lang="en-US" sz="6600" b="1" dirty="0">
                <a:latin typeface="Times New Roman" panose="02020603050405020304" pitchFamily="18" charset="0"/>
                <a:cs typeface="Times New Roman" panose="02020603050405020304" pitchFamily="18" charset="0"/>
              </a:rPr>
              <a:t>Operations Consulting Tool Kit </a:t>
            </a:r>
          </a:p>
        </p:txBody>
      </p:sp>
      <p:sp>
        <p:nvSpPr>
          <p:cNvPr id="3" name="Subtitle 2"/>
          <p:cNvSpPr>
            <a:spLocks noGrp="1"/>
          </p:cNvSpPr>
          <p:nvPr>
            <p:ph type="subTitle" idx="1"/>
          </p:nvPr>
        </p:nvSpPr>
        <p:spPr>
          <a:xfrm>
            <a:off x="863600" y="1710267"/>
            <a:ext cx="10058400" cy="4888241"/>
          </a:xfrm>
        </p:spPr>
        <p:txBody>
          <a:bodyPr>
            <a:normAutofit/>
          </a:bodyPr>
          <a:lstStyle/>
          <a:p>
            <a:pPr marL="342900" indent="-342900" algn="l">
              <a:buFont typeface="Arial" panose="020B0604020202020204" pitchFamily="34" charset="0"/>
              <a:buChar char="•"/>
            </a:pPr>
            <a:r>
              <a:rPr lang="en-US" dirty="0"/>
              <a:t>Problem definition and continuous improvements </a:t>
            </a:r>
          </a:p>
          <a:p>
            <a:pPr marL="342900" indent="-342900" algn="l">
              <a:buFont typeface="Arial" panose="020B0604020202020204" pitchFamily="34" charset="0"/>
              <a:buChar char="•"/>
            </a:pPr>
            <a:r>
              <a:rPr lang="en-US" dirty="0"/>
              <a:t>Data gathering to determined the problem behind business failure in Cleveland </a:t>
            </a:r>
          </a:p>
          <a:p>
            <a:pPr marL="342900" indent="-342900" algn="l">
              <a:buFont typeface="Arial" panose="020B0604020202020204" pitchFamily="34" charset="0"/>
              <a:buChar char="•"/>
            </a:pPr>
            <a:r>
              <a:rPr lang="en-US" dirty="0"/>
              <a:t>Data analysis and solution development for the problem at hand</a:t>
            </a:r>
          </a:p>
          <a:p>
            <a:pPr marL="342900" indent="-342900" algn="l">
              <a:buFont typeface="Arial" panose="020B0604020202020204" pitchFamily="34" charset="0"/>
              <a:buChar char="•"/>
            </a:pPr>
            <a:r>
              <a:rPr lang="en-US" dirty="0"/>
              <a:t>Cost impact and payoff analysis to determine the amount of financial resources to be used to solve the issue </a:t>
            </a:r>
          </a:p>
          <a:p>
            <a:pPr marL="342900" indent="-342900" algn="l">
              <a:buFont typeface="Arial" panose="020B0604020202020204" pitchFamily="34" charset="0"/>
              <a:buChar char="•"/>
            </a:pPr>
            <a:r>
              <a:rPr lang="en-US" dirty="0"/>
              <a:t>Implementation of the identified solutions to handle the problem </a:t>
            </a:r>
          </a:p>
        </p:txBody>
      </p:sp>
    </p:spTree>
    <p:extLst>
      <p:ext uri="{BB962C8B-B14F-4D97-AF65-F5344CB8AC3E}">
        <p14:creationId xmlns:p14="http://schemas.microsoft.com/office/powerpoint/2010/main" val="2598260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3504" y="355601"/>
            <a:ext cx="10782300" cy="1473200"/>
          </a:xfrm>
        </p:spPr>
        <p:txBody>
          <a:bodyPr/>
          <a:lstStyle/>
          <a:p>
            <a:pPr algn="ctr"/>
            <a:r>
              <a:rPr lang="en-US" sz="6600" b="1" dirty="0">
                <a:latin typeface="Times New Roman" panose="02020603050405020304" pitchFamily="18" charset="0"/>
                <a:cs typeface="Times New Roman" panose="02020603050405020304" pitchFamily="18" charset="0"/>
              </a:rPr>
              <a:t>Data Gathering </a:t>
            </a:r>
          </a:p>
        </p:txBody>
      </p:sp>
      <p:sp>
        <p:nvSpPr>
          <p:cNvPr id="3" name="Subtitle 2"/>
          <p:cNvSpPr>
            <a:spLocks noGrp="1"/>
          </p:cNvSpPr>
          <p:nvPr>
            <p:ph type="subTitle" idx="1"/>
          </p:nvPr>
        </p:nvSpPr>
        <p:spPr>
          <a:xfrm>
            <a:off x="965199" y="1828801"/>
            <a:ext cx="10024533" cy="4470399"/>
          </a:xfrm>
        </p:spPr>
        <p:txBody>
          <a:bodyPr>
            <a:normAutofit/>
          </a:bodyPr>
          <a:lstStyle/>
          <a:p>
            <a:pPr marL="342900" indent="-342900" algn="l">
              <a:buFont typeface="Arial" panose="020B0604020202020204" pitchFamily="34" charset="0"/>
              <a:buChar char="•"/>
            </a:pPr>
            <a:r>
              <a:rPr lang="en-US" dirty="0"/>
              <a:t>Comprehensive tours to various places to perform </a:t>
            </a:r>
          </a:p>
          <a:p>
            <a:pPr marL="342900" indent="-342900" algn="l">
              <a:buFont typeface="Arial" panose="020B0604020202020204" pitchFamily="34" charset="0"/>
              <a:buChar char="•"/>
            </a:pPr>
            <a:r>
              <a:rPr lang="en-US" dirty="0"/>
              <a:t>Work sampling involves considerable information that can help formulate effective solutions </a:t>
            </a:r>
          </a:p>
          <a:p>
            <a:pPr marL="342900" indent="-342900" algn="l">
              <a:buFont typeface="Arial" panose="020B0604020202020204" pitchFamily="34" charset="0"/>
              <a:buChar char="•"/>
            </a:pPr>
            <a:r>
              <a:rPr lang="en-US" dirty="0"/>
              <a:t>Flow charts enable individuals to determine the sources of the problems encountered at Cleveland</a:t>
            </a:r>
          </a:p>
          <a:p>
            <a:pPr marL="342900" indent="-342900" algn="l">
              <a:buFont typeface="Arial" panose="020B0604020202020204" pitchFamily="34" charset="0"/>
              <a:buChar char="•"/>
            </a:pPr>
            <a:r>
              <a:rPr lang="en-US" dirty="0"/>
              <a:t>Organizational charts help the Video </a:t>
            </a:r>
            <a:r>
              <a:rPr lang="en-US" dirty="0" err="1"/>
              <a:t>Ezy</a:t>
            </a:r>
            <a:r>
              <a:rPr lang="en-US" dirty="0"/>
              <a:t> to understand the root causes of its difficulties in the business market  </a:t>
            </a:r>
          </a:p>
        </p:txBody>
      </p:sp>
    </p:spTree>
    <p:extLst>
      <p:ext uri="{BB962C8B-B14F-4D97-AF65-F5344CB8AC3E}">
        <p14:creationId xmlns:p14="http://schemas.microsoft.com/office/powerpoint/2010/main" val="1726481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3504" y="1"/>
            <a:ext cx="10782300" cy="1947332"/>
          </a:xfrm>
        </p:spPr>
        <p:txBody>
          <a:bodyPr/>
          <a:lstStyle/>
          <a:p>
            <a:pPr algn="ctr"/>
            <a:r>
              <a:rPr lang="en-US" sz="6600" b="1" dirty="0">
                <a:latin typeface="Times New Roman" panose="02020603050405020304" pitchFamily="18" charset="0"/>
                <a:cs typeface="Times New Roman" panose="02020603050405020304" pitchFamily="18" charset="0"/>
              </a:rPr>
              <a:t>Problem Definition and Continuous Improvements </a:t>
            </a:r>
          </a:p>
        </p:txBody>
      </p:sp>
      <p:sp>
        <p:nvSpPr>
          <p:cNvPr id="3" name="Subtitle 2"/>
          <p:cNvSpPr>
            <a:spLocks noGrp="1"/>
          </p:cNvSpPr>
          <p:nvPr>
            <p:ph type="subTitle" idx="1"/>
          </p:nvPr>
        </p:nvSpPr>
        <p:spPr>
          <a:xfrm>
            <a:off x="806196" y="1947334"/>
            <a:ext cx="10579608" cy="4470400"/>
          </a:xfrm>
        </p:spPr>
        <p:txBody>
          <a:bodyPr>
            <a:normAutofit lnSpcReduction="10000"/>
          </a:bodyPr>
          <a:lstStyle/>
          <a:p>
            <a:pPr marL="342900" indent="-342900" algn="l">
              <a:buFont typeface="Arial" panose="020B0604020202020204" pitchFamily="34" charset="0"/>
              <a:buChar char="•"/>
            </a:pPr>
            <a:r>
              <a:rPr lang="en-US" dirty="0"/>
              <a:t>Issue trees take part in determining the causes of the problem at hand</a:t>
            </a:r>
          </a:p>
          <a:p>
            <a:pPr marL="342900" indent="-342900" algn="l">
              <a:buFont typeface="Arial" panose="020B0604020202020204" pitchFamily="34" charset="0"/>
              <a:buChar char="•"/>
            </a:pPr>
            <a:r>
              <a:rPr lang="en-US" dirty="0"/>
              <a:t>Market and customer analysis surveys gather information to understand why business fail in this specific city</a:t>
            </a:r>
          </a:p>
          <a:p>
            <a:pPr marL="342900" indent="-342900" algn="l">
              <a:buFont typeface="Arial" panose="020B0604020202020204" pitchFamily="34" charset="0"/>
              <a:buChar char="•"/>
            </a:pPr>
            <a:r>
              <a:rPr lang="en-US" dirty="0"/>
              <a:t>Risk analysis takes part in enabling Video </a:t>
            </a:r>
            <a:r>
              <a:rPr lang="en-US" dirty="0" err="1"/>
              <a:t>Ezy</a:t>
            </a:r>
            <a:r>
              <a:rPr lang="en-US" dirty="0"/>
              <a:t> comprehend why its operations are failing in the market </a:t>
            </a:r>
          </a:p>
          <a:p>
            <a:pPr marL="342900" indent="-342900" algn="l">
              <a:buFont typeface="Arial" panose="020B0604020202020204" pitchFamily="34" charset="0"/>
              <a:buChar char="•"/>
            </a:pPr>
            <a:r>
              <a:rPr lang="en-US" dirty="0"/>
              <a:t>Gap analysis is vital to comprehend the available deviation between the failing and the succeeding businesses in Cleveland </a:t>
            </a:r>
          </a:p>
          <a:p>
            <a:pPr marL="342900" indent="-342900" algn="l">
              <a:buFont typeface="Arial" panose="020B0604020202020204" pitchFamily="34" charset="0"/>
              <a:buChar char="•"/>
            </a:pPr>
            <a:r>
              <a:rPr lang="en-US" dirty="0"/>
              <a:t>Capability maturity model and analysis </a:t>
            </a:r>
          </a:p>
          <a:p>
            <a:pPr marL="342900" indent="-342900" algn="l">
              <a:buFont typeface="Arial" panose="020B0604020202020204" pitchFamily="34" charset="0"/>
              <a:buChar char="•"/>
            </a:pPr>
            <a:endParaRPr lang="en-US" dirty="0"/>
          </a:p>
        </p:txBody>
      </p:sp>
    </p:spTree>
    <p:extLst>
      <p:ext uri="{BB962C8B-B14F-4D97-AF65-F5344CB8AC3E}">
        <p14:creationId xmlns:p14="http://schemas.microsoft.com/office/powerpoint/2010/main" val="1580369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3504" y="287867"/>
            <a:ext cx="10782300" cy="1645920"/>
          </a:xfrm>
        </p:spPr>
        <p:txBody>
          <a:bodyPr/>
          <a:lstStyle/>
          <a:p>
            <a:pPr algn="ctr"/>
            <a:r>
              <a:rPr lang="en-US" sz="6600" b="1" dirty="0">
                <a:latin typeface="Times New Roman" panose="02020603050405020304" pitchFamily="18" charset="0"/>
                <a:cs typeface="Times New Roman" panose="02020603050405020304" pitchFamily="18" charset="0"/>
              </a:rPr>
              <a:t>Data Analysis and Solution Development </a:t>
            </a:r>
          </a:p>
        </p:txBody>
      </p:sp>
      <p:sp>
        <p:nvSpPr>
          <p:cNvPr id="3" name="Subtitle 2"/>
          <p:cNvSpPr>
            <a:spLocks noGrp="1"/>
          </p:cNvSpPr>
          <p:nvPr>
            <p:ph type="subTitle" idx="1"/>
          </p:nvPr>
        </p:nvSpPr>
        <p:spPr>
          <a:xfrm>
            <a:off x="667512" y="1933787"/>
            <a:ext cx="10220621" cy="4196080"/>
          </a:xfrm>
        </p:spPr>
        <p:txBody>
          <a:bodyPr>
            <a:normAutofit lnSpcReduction="10000"/>
          </a:bodyPr>
          <a:lstStyle/>
          <a:p>
            <a:pPr marL="342900" indent="-342900" algn="l">
              <a:buFont typeface="Arial" panose="020B0604020202020204" pitchFamily="34" charset="0"/>
              <a:buChar char="•"/>
            </a:pPr>
            <a:r>
              <a:rPr lang="en-US" dirty="0"/>
              <a:t>Problem analysis to understand the cause of the issue at hand the adequate solution  </a:t>
            </a:r>
          </a:p>
          <a:p>
            <a:pPr marL="342900" indent="-342900" algn="l">
              <a:buFont typeface="Arial" panose="020B0604020202020204" pitchFamily="34" charset="0"/>
              <a:buChar char="•"/>
            </a:pPr>
            <a:r>
              <a:rPr lang="en-US" dirty="0"/>
              <a:t>Bottleneck analysis to comprehend the available limitations that contribute to the problem </a:t>
            </a:r>
          </a:p>
          <a:p>
            <a:pPr marL="342900" indent="-342900" algn="l">
              <a:buFont typeface="Arial" panose="020B0604020202020204" pitchFamily="34" charset="0"/>
              <a:buChar char="•"/>
            </a:pPr>
            <a:r>
              <a:rPr lang="en-US" dirty="0"/>
              <a:t>Computer simulation to help the organization perform an analysis to understand the pattern of a certain behavior in a specific religion. </a:t>
            </a:r>
          </a:p>
          <a:p>
            <a:pPr marL="342900" indent="-342900" algn="l">
              <a:buFont typeface="Arial" panose="020B0604020202020204" pitchFamily="34" charset="0"/>
              <a:buChar char="•"/>
            </a:pPr>
            <a:r>
              <a:rPr lang="en-US" dirty="0"/>
              <a:t>Statistical tools to evaluated the gathered information and highlight the main causes of the problem  </a:t>
            </a:r>
          </a:p>
        </p:txBody>
      </p:sp>
    </p:spTree>
    <p:extLst>
      <p:ext uri="{BB962C8B-B14F-4D97-AF65-F5344CB8AC3E}">
        <p14:creationId xmlns:p14="http://schemas.microsoft.com/office/powerpoint/2010/main" val="1989564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3504" y="457200"/>
            <a:ext cx="10782300" cy="1388533"/>
          </a:xfrm>
        </p:spPr>
        <p:txBody>
          <a:bodyPr/>
          <a:lstStyle/>
          <a:p>
            <a:pPr algn="ctr"/>
            <a:r>
              <a:rPr lang="en-US" sz="6600" b="1" dirty="0">
                <a:latin typeface="Times New Roman" panose="02020603050405020304" pitchFamily="18" charset="0"/>
                <a:cs typeface="Times New Roman" panose="02020603050405020304" pitchFamily="18" charset="0"/>
              </a:rPr>
              <a:t>Cost Influence and Payout Evaluation </a:t>
            </a:r>
          </a:p>
        </p:txBody>
      </p:sp>
      <p:sp>
        <p:nvSpPr>
          <p:cNvPr id="3" name="Subtitle 2"/>
          <p:cNvSpPr>
            <a:spLocks noGrp="1"/>
          </p:cNvSpPr>
          <p:nvPr>
            <p:ph type="subTitle" idx="1"/>
          </p:nvPr>
        </p:nvSpPr>
        <p:spPr>
          <a:xfrm>
            <a:off x="667512" y="1845733"/>
            <a:ext cx="10406888" cy="4402667"/>
          </a:xfrm>
        </p:spPr>
        <p:txBody>
          <a:bodyPr>
            <a:normAutofit/>
          </a:bodyPr>
          <a:lstStyle/>
          <a:p>
            <a:pPr marL="342900" indent="-342900" algn="l">
              <a:buFont typeface="Arial" panose="020B0604020202020204" pitchFamily="34" charset="0"/>
              <a:buChar char="•"/>
            </a:pPr>
            <a:r>
              <a:rPr lang="en-US" dirty="0"/>
              <a:t>Balanced scorecard to track significant factors of the firm strategy as well as for facilitating organizational improvement  </a:t>
            </a:r>
          </a:p>
          <a:p>
            <a:pPr marL="342900" indent="-342900" algn="l">
              <a:buFont typeface="Arial" panose="020B0604020202020204" pitchFamily="34" charset="0"/>
              <a:buChar char="•"/>
            </a:pPr>
            <a:r>
              <a:rPr lang="en-US" dirty="0"/>
              <a:t>Decision trees is a critical tool that shows potential consequences such as resource costs and chance event outcomes </a:t>
            </a:r>
          </a:p>
          <a:p>
            <a:pPr marL="342900" indent="-342900" algn="l">
              <a:buFont typeface="Arial" panose="020B0604020202020204" pitchFamily="34" charset="0"/>
              <a:buChar char="•"/>
            </a:pPr>
            <a:r>
              <a:rPr lang="en-US" dirty="0"/>
              <a:t>Stakeholder analysis  helps to determine the contribution of all stakeholders towards the success of failure of the business </a:t>
            </a:r>
          </a:p>
        </p:txBody>
      </p:sp>
    </p:spTree>
    <p:extLst>
      <p:ext uri="{BB962C8B-B14F-4D97-AF65-F5344CB8AC3E}">
        <p14:creationId xmlns:p14="http://schemas.microsoft.com/office/powerpoint/2010/main" val="1741189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3504" y="254000"/>
            <a:ext cx="10782300" cy="1236133"/>
          </a:xfrm>
        </p:spPr>
        <p:txBody>
          <a:bodyPr/>
          <a:lstStyle/>
          <a:p>
            <a:pPr algn="ctr"/>
            <a:r>
              <a:rPr lang="en-US" sz="6600" b="1" dirty="0">
                <a:latin typeface="Times New Roman" panose="02020603050405020304" pitchFamily="18" charset="0"/>
                <a:cs typeface="Times New Roman" panose="02020603050405020304" pitchFamily="18" charset="0"/>
              </a:rPr>
              <a:t>Implementation </a:t>
            </a:r>
          </a:p>
        </p:txBody>
      </p:sp>
      <p:sp>
        <p:nvSpPr>
          <p:cNvPr id="3" name="Subtitle 2"/>
          <p:cNvSpPr>
            <a:spLocks noGrp="1"/>
          </p:cNvSpPr>
          <p:nvPr>
            <p:ph type="subTitle" idx="1"/>
          </p:nvPr>
        </p:nvSpPr>
        <p:spPr>
          <a:xfrm>
            <a:off x="667512" y="1490133"/>
            <a:ext cx="10288355" cy="4362663"/>
          </a:xfrm>
        </p:spPr>
        <p:txBody>
          <a:bodyPr>
            <a:normAutofit/>
          </a:bodyPr>
          <a:lstStyle/>
          <a:p>
            <a:pPr marL="342900" indent="-342900" algn="l">
              <a:buFont typeface="Arial" panose="020B0604020202020204" pitchFamily="34" charset="0"/>
              <a:buChar char="•"/>
            </a:pPr>
            <a:r>
              <a:rPr lang="en-US" dirty="0"/>
              <a:t>The last tool in operations consulting </a:t>
            </a:r>
          </a:p>
          <a:p>
            <a:pPr marL="342900" indent="-342900" algn="l">
              <a:buFont typeface="Arial" panose="020B0604020202020204" pitchFamily="34" charset="0"/>
              <a:buChar char="•"/>
            </a:pPr>
            <a:r>
              <a:rPr lang="en-US" dirty="0"/>
              <a:t>It involves two aspects, namely </a:t>
            </a:r>
          </a:p>
          <a:p>
            <a:pPr marL="342900" indent="-342900" algn="l">
              <a:buFont typeface="Arial" panose="020B0604020202020204" pitchFamily="34" charset="0"/>
              <a:buChar char="•"/>
            </a:pPr>
            <a:r>
              <a:rPr lang="en-US" dirty="0"/>
              <a:t>Responsibility charts that indicates the roles and functions of each stakeholder of the business </a:t>
            </a:r>
          </a:p>
          <a:p>
            <a:pPr marL="342900" indent="-342900" algn="l">
              <a:buFont typeface="Arial" panose="020B0604020202020204" pitchFamily="34" charset="0"/>
              <a:buChar char="•"/>
            </a:pPr>
            <a:r>
              <a:rPr lang="en-US" dirty="0"/>
              <a:t>Project management tools help the firm at hand to plan as well as delegate work in one place with tasks to overcome the problem in question </a:t>
            </a:r>
          </a:p>
        </p:txBody>
      </p:sp>
    </p:spTree>
    <p:extLst>
      <p:ext uri="{BB962C8B-B14F-4D97-AF65-F5344CB8AC3E}">
        <p14:creationId xmlns:p14="http://schemas.microsoft.com/office/powerpoint/2010/main" val="1698193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3504" y="338667"/>
            <a:ext cx="10782300" cy="1016000"/>
          </a:xfrm>
        </p:spPr>
        <p:txBody>
          <a:bodyPr/>
          <a:lstStyle/>
          <a:p>
            <a:pPr algn="ctr"/>
            <a:r>
              <a:rPr lang="en-US" sz="6600" dirty="0">
                <a:latin typeface="Times New Roman" panose="02020603050405020304" pitchFamily="18" charset="0"/>
                <a:cs typeface="Times New Roman" panose="02020603050405020304" pitchFamily="18" charset="0"/>
              </a:rPr>
              <a:t>Resources and Data </a:t>
            </a:r>
          </a:p>
        </p:txBody>
      </p:sp>
      <p:sp>
        <p:nvSpPr>
          <p:cNvPr id="3" name="Subtitle 2"/>
          <p:cNvSpPr>
            <a:spLocks noGrp="1"/>
          </p:cNvSpPr>
          <p:nvPr>
            <p:ph type="subTitle" idx="1"/>
          </p:nvPr>
        </p:nvSpPr>
        <p:spPr>
          <a:xfrm>
            <a:off x="667512" y="1354667"/>
            <a:ext cx="10339155" cy="4498129"/>
          </a:xfrm>
        </p:spPr>
        <p:txBody>
          <a:bodyPr>
            <a:normAutofit/>
          </a:bodyPr>
          <a:lstStyle/>
          <a:p>
            <a:pPr marL="342900" indent="-342900" algn="l">
              <a:buFont typeface="Arial" panose="020B0604020202020204" pitchFamily="34" charset="0"/>
              <a:buChar char="•"/>
            </a:pPr>
            <a:r>
              <a:rPr lang="en-US" dirty="0"/>
              <a:t>Video </a:t>
            </a:r>
            <a:r>
              <a:rPr lang="en-US" dirty="0" err="1"/>
              <a:t>Ezy</a:t>
            </a:r>
            <a:r>
              <a:rPr lang="en-US" dirty="0"/>
              <a:t> requires considerable resources and data to solve its identified problem</a:t>
            </a:r>
          </a:p>
          <a:p>
            <a:pPr marL="342900" indent="-342900" algn="l">
              <a:buFont typeface="Arial" panose="020B0604020202020204" pitchFamily="34" charset="0"/>
              <a:buChar char="•"/>
            </a:pPr>
            <a:r>
              <a:rPr lang="en-US" dirty="0"/>
              <a:t>The resources and data will help it have the right solutions for the problem</a:t>
            </a:r>
          </a:p>
          <a:p>
            <a:pPr marL="342900" indent="-342900" algn="l">
              <a:buFont typeface="Arial" panose="020B0604020202020204" pitchFamily="34" charset="0"/>
              <a:buChar char="•"/>
            </a:pPr>
            <a:r>
              <a:rPr lang="en-US" dirty="0"/>
              <a:t>On the same note, its management must ensure adequate and effective resources and data for the issues at hand</a:t>
            </a:r>
          </a:p>
          <a:p>
            <a:pPr marL="342900" indent="-342900" algn="l">
              <a:buFont typeface="Arial" panose="020B0604020202020204" pitchFamily="34" charset="0"/>
              <a:buChar char="•"/>
            </a:pPr>
            <a:r>
              <a:rPr lang="en-US" dirty="0"/>
              <a:t>Similarly, availability of effective project management tools to ensure that set objectives are met</a:t>
            </a:r>
          </a:p>
        </p:txBody>
      </p:sp>
    </p:spTree>
    <p:extLst>
      <p:ext uri="{BB962C8B-B14F-4D97-AF65-F5344CB8AC3E}">
        <p14:creationId xmlns:p14="http://schemas.microsoft.com/office/powerpoint/2010/main" val="2238677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04850" y="279400"/>
            <a:ext cx="10782300" cy="905933"/>
          </a:xfrm>
        </p:spPr>
        <p:txBody>
          <a:bodyPr/>
          <a:lstStyle/>
          <a:p>
            <a:pPr algn="ctr"/>
            <a:r>
              <a:rPr lang="en-US" sz="6600" b="1" dirty="0">
                <a:latin typeface="Times New Roman" panose="02020603050405020304" pitchFamily="18" charset="0"/>
                <a:cs typeface="Times New Roman" panose="02020603050405020304" pitchFamily="18" charset="0"/>
              </a:rPr>
              <a:t>Resources and Data </a:t>
            </a:r>
          </a:p>
        </p:txBody>
      </p:sp>
      <p:sp>
        <p:nvSpPr>
          <p:cNvPr id="3" name="Subtitle 2"/>
          <p:cNvSpPr>
            <a:spLocks noGrp="1"/>
          </p:cNvSpPr>
          <p:nvPr>
            <p:ph type="subTitle" idx="1"/>
          </p:nvPr>
        </p:nvSpPr>
        <p:spPr>
          <a:xfrm>
            <a:off x="704849" y="1337733"/>
            <a:ext cx="10782299" cy="5096934"/>
          </a:xfrm>
        </p:spPr>
        <p:txBody>
          <a:bodyPr>
            <a:normAutofit/>
          </a:bodyPr>
          <a:lstStyle/>
          <a:p>
            <a:pPr marL="342900" indent="-342900" algn="l">
              <a:buFont typeface="Arial" panose="020B0604020202020204" pitchFamily="34" charset="0"/>
              <a:buChar char="•"/>
            </a:pPr>
            <a:r>
              <a:rPr lang="en-US" dirty="0"/>
              <a:t>Human resources who will take part in research and development as well as analysis of information to determine effective solutions to the problem </a:t>
            </a:r>
          </a:p>
          <a:p>
            <a:pPr marL="342900" indent="-342900" algn="l">
              <a:buFont typeface="Arial" panose="020B0604020202020204" pitchFamily="34" charset="0"/>
              <a:buChar char="•"/>
            </a:pPr>
            <a:r>
              <a:rPr lang="en-US" dirty="0"/>
              <a:t>Financial resources to cater for all the expenses incurred during the solution formulation process </a:t>
            </a:r>
          </a:p>
          <a:p>
            <a:pPr marL="342900" indent="-342900" algn="l">
              <a:buFont typeface="Arial" panose="020B0604020202020204" pitchFamily="34" charset="0"/>
              <a:buChar char="•"/>
            </a:pPr>
            <a:r>
              <a:rPr lang="en-US" dirty="0"/>
              <a:t>Evaluated information to ensure that effective solutions are selected </a:t>
            </a:r>
          </a:p>
          <a:p>
            <a:pPr marL="342900" indent="-342900" algn="l">
              <a:buFont typeface="Arial" panose="020B0604020202020204" pitchFamily="34" charset="0"/>
              <a:buChar char="•"/>
            </a:pPr>
            <a:r>
              <a:rPr lang="en-US" dirty="0"/>
              <a:t>Analysis tools to conduct an examination of the anticipated causes of the problem at hand  </a:t>
            </a:r>
          </a:p>
          <a:p>
            <a:pPr marL="342900" indent="-342900" algn="l">
              <a:buFont typeface="Arial" panose="020B0604020202020204" pitchFamily="34" charset="0"/>
              <a:buChar char="•"/>
            </a:pPr>
            <a:endParaRPr lang="en-US" dirty="0"/>
          </a:p>
        </p:txBody>
      </p:sp>
    </p:spTree>
    <p:extLst>
      <p:ext uri="{BB962C8B-B14F-4D97-AF65-F5344CB8AC3E}">
        <p14:creationId xmlns:p14="http://schemas.microsoft.com/office/powerpoint/2010/main" val="1806180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67512" y="487679"/>
            <a:ext cx="10782300" cy="1645920"/>
          </a:xfrm>
        </p:spPr>
        <p:txBody>
          <a:bodyPr/>
          <a:lstStyle/>
          <a:p>
            <a:pPr algn="ctr"/>
            <a:r>
              <a:rPr lang="en-US" sz="6600" b="1" dirty="0">
                <a:latin typeface="Times New Roman" panose="02020603050405020304" pitchFamily="18" charset="0"/>
                <a:cs typeface="Times New Roman" panose="02020603050405020304" pitchFamily="18" charset="0"/>
              </a:rPr>
              <a:t>Benefits of Operations Consulting </a:t>
            </a:r>
          </a:p>
        </p:txBody>
      </p:sp>
      <p:sp>
        <p:nvSpPr>
          <p:cNvPr id="3" name="Subtitle 2"/>
          <p:cNvSpPr>
            <a:spLocks noGrp="1"/>
          </p:cNvSpPr>
          <p:nvPr>
            <p:ph type="subTitle" idx="1"/>
          </p:nvPr>
        </p:nvSpPr>
        <p:spPr>
          <a:xfrm>
            <a:off x="667512" y="2201332"/>
            <a:ext cx="10457688" cy="3945467"/>
          </a:xfrm>
        </p:spPr>
        <p:txBody>
          <a:bodyPr>
            <a:normAutofit/>
          </a:bodyPr>
          <a:lstStyle/>
          <a:p>
            <a:pPr marL="342900" indent="-342900" algn="l">
              <a:buFont typeface="Arial" panose="020B0604020202020204" pitchFamily="34" charset="0"/>
              <a:buChar char="•"/>
            </a:pPr>
            <a:r>
              <a:rPr lang="en-US" dirty="0"/>
              <a:t>Operations consulting plays a critical role in heightening efficiency of the firm  </a:t>
            </a:r>
          </a:p>
          <a:p>
            <a:pPr marL="342900" indent="-342900" algn="l">
              <a:buFont typeface="Arial" panose="020B0604020202020204" pitchFamily="34" charset="0"/>
              <a:buChar char="•"/>
            </a:pPr>
            <a:r>
              <a:rPr lang="en-US" dirty="0"/>
              <a:t>Operations consulting offer expert help to the company and this provides a variety of opinions and solutions to the problem at hand </a:t>
            </a:r>
          </a:p>
          <a:p>
            <a:pPr marL="342900" indent="-342900" algn="l">
              <a:buFont typeface="Arial" panose="020B0604020202020204" pitchFamily="34" charset="0"/>
              <a:buChar char="•"/>
            </a:pPr>
            <a:r>
              <a:rPr lang="en-US" dirty="0"/>
              <a:t>Operations consulting contributes to flexibility and cost savings; hence, considered cheaper and effective  </a:t>
            </a:r>
          </a:p>
        </p:txBody>
      </p:sp>
    </p:spTree>
    <p:extLst>
      <p:ext uri="{BB962C8B-B14F-4D97-AF65-F5344CB8AC3E}">
        <p14:creationId xmlns:p14="http://schemas.microsoft.com/office/powerpoint/2010/main" val="581925568"/>
      </p:ext>
    </p:extLst>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471101"/>
      </a:dk2>
      <a:lt2>
        <a:srgbClr val="E7E8E2"/>
      </a:lt2>
      <a:accent1>
        <a:srgbClr val="A6B727"/>
      </a:accent1>
      <a:accent2>
        <a:srgbClr val="F04304"/>
      </a:accent2>
      <a:accent3>
        <a:srgbClr val="EF8606"/>
      </a:accent3>
      <a:accent4>
        <a:srgbClr val="F2C100"/>
      </a:accent4>
      <a:accent5>
        <a:srgbClr val="A65001"/>
      </a:accent5>
      <a:accent6>
        <a:srgbClr val="BA9585"/>
      </a:accent6>
      <a:hlink>
        <a:srgbClr val="00B0F0"/>
      </a:hlink>
      <a:folHlink>
        <a:srgbClr val="7F7F7F"/>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3A8A2BB7-7C5E-4EB2-B1F1-CFFF0F57E77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Metropolitan</Template>
  <TotalTime>142</TotalTime>
  <Words>1397</Words>
  <Application>Microsoft Office PowerPoint</Application>
  <PresentationFormat>Widescreen</PresentationFormat>
  <Paragraphs>73</Paragraphs>
  <Slides>11</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Times New Roman</vt:lpstr>
      <vt:lpstr>Metropolitan</vt:lpstr>
      <vt:lpstr>Operations Consulting Engagement Proposal for Video Ezy</vt:lpstr>
      <vt:lpstr>Introduction</vt:lpstr>
      <vt:lpstr>Operations Consulting Tool Kit </vt:lpstr>
      <vt:lpstr>Data Gathering </vt:lpstr>
      <vt:lpstr>Problem Definition and Continuous Improvements </vt:lpstr>
      <vt:lpstr>Data Analysis and Solution Development </vt:lpstr>
      <vt:lpstr>Cost Influence and Payout Evaluation </vt:lpstr>
      <vt:lpstr>Implementation </vt:lpstr>
      <vt:lpstr>Resources and Data </vt:lpstr>
      <vt:lpstr>Resources and Data </vt:lpstr>
      <vt:lpstr>Benefits of Operations Consulting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dc:creator>
  <cp:lastModifiedBy>Antony Ouma</cp:lastModifiedBy>
  <cp:revision>75</cp:revision>
  <dcterms:created xsi:type="dcterms:W3CDTF">2019-03-08T17:17:49Z</dcterms:created>
  <dcterms:modified xsi:type="dcterms:W3CDTF">2019-03-09T03:10:57Z</dcterms:modified>
</cp:coreProperties>
</file>